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83" r:id="rId3"/>
    <p:sldId id="260" r:id="rId4"/>
    <p:sldId id="282" r:id="rId5"/>
    <p:sldId id="284" r:id="rId6"/>
    <p:sldId id="269" r:id="rId7"/>
    <p:sldId id="287" r:id="rId8"/>
    <p:sldId id="267" r:id="rId9"/>
    <p:sldId id="286" r:id="rId10"/>
    <p:sldId id="288" r:id="rId11"/>
    <p:sldId id="289" r:id="rId12"/>
    <p:sldId id="290" r:id="rId13"/>
    <p:sldId id="291" r:id="rId14"/>
    <p:sldId id="292" r:id="rId15"/>
    <p:sldId id="27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D60093"/>
    <a:srgbClr val="FF9933"/>
    <a:srgbClr val="00FFFF"/>
    <a:srgbClr val="ADFF5B"/>
    <a:srgbClr val="99FF33"/>
    <a:srgbClr val="B7D83C"/>
    <a:srgbClr val="5F7317"/>
    <a:srgbClr val="85A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C8CB-A4A8-4C09-807C-F1165A31B039}" type="datetimeFigureOut">
              <a:rPr lang="fr-CH" smtClean="0"/>
              <a:pPr/>
              <a:t>11.08.2014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52BC-B129-4B4F-8748-BE6BDD76D10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Seligman</a:t>
            </a:r>
            <a:r>
              <a:rPr lang="fr-CH" dirty="0" smtClean="0"/>
              <a:t>; positive </a:t>
            </a:r>
            <a:r>
              <a:rPr lang="fr-CH" dirty="0" err="1" smtClean="0"/>
              <a:t>psychology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E6EAB-0C1B-4C4F-8A14-52705C88CFA7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DBF5F9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DBF5F9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D20D3-1582-425A-802C-04F0B4E8F256}" type="datetimeFigureOut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11.08.2014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19CEFA-01FC-4EE5-B09B-130A6663BC87}" type="slidenum">
              <a:rPr lang="fr-CH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C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1828800"/>
          </a:xfrm>
        </p:spPr>
        <p:txBody>
          <a:bodyPr anchor="ctr">
            <a:normAutofit fontScale="90000"/>
          </a:bodyPr>
          <a:lstStyle/>
          <a:p>
            <a:pPr indent="3175" algn="ctr">
              <a:spcAft>
                <a:spcPts val="0"/>
              </a:spcAft>
            </a:pPr>
            <a:r>
              <a:rPr lang="fr-FR" sz="3600" dirty="0" smtClean="0">
                <a:latin typeface="Garamond"/>
                <a:ea typeface="Times New Roman"/>
                <a:cs typeface="Times New Roman"/>
              </a:rPr>
              <a:t/>
            </a:r>
            <a:br>
              <a:rPr lang="fr-FR" sz="3600" dirty="0" smtClean="0">
                <a:latin typeface="Garamond"/>
                <a:ea typeface="Times New Roman"/>
                <a:cs typeface="Times New Roman"/>
              </a:rPr>
            </a:br>
            <a:r>
              <a:rPr lang="fr-FR" sz="3600" dirty="0" smtClean="0">
                <a:latin typeface="Garamond"/>
                <a:ea typeface="Times New Roman"/>
                <a:cs typeface="Times New Roman"/>
              </a:rPr>
              <a:t/>
            </a:r>
            <a:br>
              <a:rPr lang="fr-FR" sz="3600" dirty="0" smtClean="0">
                <a:latin typeface="Garamond"/>
                <a:ea typeface="Times New Roman"/>
                <a:cs typeface="Times New Roman"/>
              </a:rPr>
            </a:br>
            <a:r>
              <a:rPr lang="fr-FR" sz="3600" dirty="0" smtClean="0">
                <a:latin typeface="Garamond"/>
                <a:ea typeface="Times New Roman"/>
                <a:cs typeface="Times New Roman"/>
              </a:rPr>
              <a:t/>
            </a:r>
            <a:br>
              <a:rPr lang="fr-FR" sz="3600" dirty="0" smtClean="0">
                <a:latin typeface="Garamond"/>
                <a:ea typeface="Times New Roman"/>
                <a:cs typeface="Times New Roman"/>
              </a:rPr>
            </a:br>
            <a:r>
              <a:rPr lang="fr-FR" sz="6000" dirty="0" smtClean="0">
                <a:latin typeface="Garamond"/>
                <a:ea typeface="Times New Roman"/>
                <a:cs typeface="Times New Roman"/>
              </a:rPr>
              <a:t>Non-violence of States</a:t>
            </a:r>
            <a:br>
              <a:rPr lang="fr-FR" sz="6000" dirty="0" smtClean="0">
                <a:latin typeface="Garamond"/>
                <a:ea typeface="Times New Roman"/>
                <a:cs typeface="Times New Roman"/>
              </a:rPr>
            </a:br>
            <a:r>
              <a:rPr lang="fr-FR" sz="6000" dirty="0" smtClean="0">
                <a:latin typeface="Garamond"/>
                <a:ea typeface="Times New Roman"/>
                <a:cs typeface="Times New Roman"/>
              </a:rPr>
              <a:t>Best practices</a:t>
            </a:r>
            <a:br>
              <a:rPr lang="fr-FR" sz="6000" dirty="0" smtClean="0">
                <a:latin typeface="Garamond"/>
                <a:ea typeface="Times New Roman"/>
                <a:cs typeface="Times New Roman"/>
              </a:rPr>
            </a:br>
            <a:r>
              <a:rPr lang="fr-FR" sz="3600" dirty="0" smtClean="0">
                <a:latin typeface="Garamond"/>
                <a:ea typeface="Times New Roman"/>
                <a:cs typeface="Times New Roman"/>
              </a:rPr>
              <a:t/>
            </a:r>
            <a:br>
              <a:rPr lang="fr-FR" sz="3600" dirty="0" smtClean="0">
                <a:latin typeface="Garamond"/>
                <a:ea typeface="Times New Roman"/>
                <a:cs typeface="Times New Roman"/>
              </a:rPr>
            </a:br>
            <a:endParaRPr lang="fr-CH" sz="5300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67944" y="58052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>
                <a:solidFill>
                  <a:prstClr val="white"/>
                </a:solidFill>
                <a:latin typeface="Garamond" pitchFamily="18" charset="0"/>
              </a:rPr>
              <a:t>Christophe Barbey</a:t>
            </a:r>
            <a:r>
              <a:rPr lang="fr-CH" b="1" i="1" dirty="0" smtClean="0">
                <a:solidFill>
                  <a:prstClr val="white"/>
                </a:solidFill>
                <a:latin typeface="Garamond" pitchFamily="18" charset="0"/>
              </a:rPr>
              <a:t>, </a:t>
            </a:r>
            <a:r>
              <a:rPr lang="fr-CH" i="1" dirty="0" smtClean="0">
                <a:solidFill>
                  <a:prstClr val="white"/>
                </a:solidFill>
                <a:latin typeface="Elephant" pitchFamily="18" charset="0"/>
              </a:rPr>
              <a:t>APRED</a:t>
            </a:r>
            <a:r>
              <a:rPr lang="fr-CH" i="1" dirty="0">
                <a:solidFill>
                  <a:prstClr val="white"/>
                </a:solidFill>
                <a:latin typeface="Elephant" pitchFamily="18" charset="0"/>
              </a:rPr>
              <a:t>, </a:t>
            </a:r>
            <a:r>
              <a:rPr lang="fr-CH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  <p:pic>
        <p:nvPicPr>
          <p:cNvPr id="7" name="Image 6" descr="Shining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7647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3600" b="1" dirty="0" smtClean="0">
                <a:solidFill>
                  <a:srgbClr val="FFFF00"/>
                </a:solidFill>
                <a:latin typeface="Garamond"/>
                <a:ea typeface="Times New Roman"/>
                <a:cs typeface="Times New Roman"/>
              </a:rPr>
              <a:t>Efficient peace </a:t>
            </a:r>
            <a:r>
              <a:rPr lang="fr-CH" sz="3600" b="1" dirty="0" err="1" smtClean="0">
                <a:solidFill>
                  <a:srgbClr val="FFFF00"/>
                </a:solidFill>
                <a:latin typeface="Garamond"/>
                <a:ea typeface="Times New Roman"/>
                <a:cs typeface="Times New Roman"/>
              </a:rPr>
              <a:t>through</a:t>
            </a:r>
            <a:r>
              <a:rPr lang="fr-CH" sz="3600" b="1" dirty="0" smtClean="0">
                <a:solidFill>
                  <a:srgbClr val="FFFF00"/>
                </a:solidFill>
                <a:latin typeface="Garamond"/>
                <a:ea typeface="Times New Roman"/>
                <a:cs typeface="Times New Roman"/>
              </a:rPr>
              <a:t> constitutions</a:t>
            </a:r>
            <a:endParaRPr lang="fr-CH" dirty="0">
              <a:solidFill>
                <a:srgbClr val="99FF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484784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Grant peace as a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human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rigth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0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(5 countries).</a:t>
            </a:r>
          </a:p>
          <a:p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Constitutionnally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mainstream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peace (and violence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prevention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)   	as a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prevailing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state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duties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 </a:t>
            </a:r>
            <a:r>
              <a:rPr lang="fr-CH" sz="2800" b="1" i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(As </a:t>
            </a:r>
            <a:r>
              <a:rPr lang="fr-CH" sz="2800" b="1" i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gender</a:t>
            </a:r>
            <a:r>
              <a:rPr lang="fr-CH" sz="2800" b="1" i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or </a:t>
            </a:r>
            <a:r>
              <a:rPr lang="fr-CH" sz="2800" b="1" i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environmntal</a:t>
            </a:r>
            <a:r>
              <a:rPr lang="fr-CH" sz="2800" b="1" i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	protection)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.</a:t>
            </a:r>
          </a:p>
          <a:p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Uphold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peace in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civic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education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.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Facilitate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dialogue. Grant large 	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rights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of participation. </a:t>
            </a:r>
          </a:p>
          <a:p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Guarantee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access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to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peaceful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conflict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-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solving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methods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.</a:t>
            </a:r>
          </a:p>
          <a:p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Exercice strict control over the use of force.</a:t>
            </a:r>
          </a:p>
          <a:p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Create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peace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ministries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and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volunteer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services for peace.</a:t>
            </a:r>
          </a:p>
          <a:p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Ban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war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as the UN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does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0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(Charter, article 2 § 3 &amp; 4. 5 countries).</a:t>
            </a:r>
          </a:p>
          <a:p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Ban the </a:t>
            </a:r>
            <a:r>
              <a:rPr lang="fr-CH" sz="2800" b="1" spc="-150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army</a:t>
            </a:r>
            <a:r>
              <a:rPr lang="fr-CH" sz="28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000" b="1" spc="-150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(15 countries).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260648"/>
            <a:ext cx="6480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40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Non-militarisation</a:t>
            </a:r>
            <a:r>
              <a:rPr lang="fr-CH" sz="36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</a:t>
            </a:r>
          </a:p>
          <a:p>
            <a:pPr lvl="0" algn="ctr"/>
            <a:r>
              <a:rPr lang="fr-CH" sz="3600" i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Countries </a:t>
            </a:r>
            <a:r>
              <a:rPr lang="fr-CH" sz="3600" i="1" dirty="0" err="1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without</a:t>
            </a:r>
            <a:r>
              <a:rPr lang="fr-CH" sz="3600" i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</a:t>
            </a:r>
            <a:r>
              <a:rPr lang="fr-CH" sz="3600" i="1" dirty="0" err="1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armies</a:t>
            </a:r>
            <a:endParaRPr lang="fr-CH" i="1" dirty="0">
              <a:solidFill>
                <a:srgbClr val="FFFF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3968" y="2132856"/>
            <a:ext cx="39604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Legal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dispostions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baning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the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army</a:t>
            </a:r>
            <a:endParaRPr lang="fr-CH" sz="2800" b="1" spc="-150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endParaRPr lang="fr-CH" sz="1000" b="1" spc="-150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endParaRPr lang="fr-CH" sz="2800" b="1" spc="-150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Absence of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heavy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weapons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, </a:t>
            </a:r>
          </a:p>
          <a:p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no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war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missions, </a:t>
            </a:r>
          </a:p>
          <a:p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no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autonomous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spc="-150" dirty="0" err="1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military</a:t>
            </a:r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</a:p>
          <a:p>
            <a:r>
              <a:rPr lang="fr-CH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infrastructures.</a:t>
            </a:r>
            <a:endParaRPr lang="fr-CH" sz="2000" b="1" spc="-150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</p:txBody>
      </p:sp>
      <p:pic>
        <p:nvPicPr>
          <p:cNvPr id="7" name="Image 6" descr="Lighthouse r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791940" cy="25922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40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Non-</a:t>
            </a:r>
            <a:r>
              <a:rPr lang="fr-CH" sz="4000" b="1" dirty="0" err="1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militarized</a:t>
            </a:r>
            <a:r>
              <a:rPr lang="fr-CH" sz="40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countries</a:t>
            </a:r>
            <a:r>
              <a:rPr lang="fr-CH" sz="36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16216" y="1556792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Andorra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Iceland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Liechtenstein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Monaco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San Marino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Vatican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484784"/>
            <a:ext cx="2736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Cook Islands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Kiribati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Marshall Islands Micronesia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Nauru 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Niue 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Palau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Samoa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Solomon Islands Tuvalu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Vanuatu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3419872" y="1484784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Costa Rica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Dominica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Grenada</a:t>
            </a:r>
          </a:p>
          <a:p>
            <a:pPr lvl="0"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Haiti</a:t>
            </a:r>
          </a:p>
          <a:p>
            <a:pPr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Panama</a:t>
            </a:r>
          </a:p>
          <a:p>
            <a:pPr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St-Kitts and Nevis</a:t>
            </a:r>
          </a:p>
          <a:p>
            <a:pPr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St-Lucia</a:t>
            </a:r>
          </a:p>
          <a:p>
            <a:pPr>
              <a:buClr>
                <a:srgbClr val="0F6FC6">
                  <a:lumMod val="75000"/>
                </a:srgbClr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St-Vincent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6516216" y="44371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Mauritius</a:t>
            </a:r>
            <a:endParaRPr lang="fr-CH" dirty="0"/>
          </a:p>
        </p:txBody>
      </p:sp>
      <p:pic>
        <p:nvPicPr>
          <p:cNvPr id="13" name="Image 12" descr="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941168"/>
            <a:ext cx="2808312" cy="140977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24128" y="638132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40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Non-militarisation</a:t>
            </a:r>
            <a:r>
              <a:rPr lang="fr-CH" sz="36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268760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26 countries without armies, in the world 1 out of 8.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They all have international recognition as independent.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They are all democratic, but one.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They all make security choices including being army-less.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7 of them have a security treaty with another State.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7 demilitarized, all others were born without armies.</a:t>
            </a:r>
          </a:p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spc="-30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They are all  but one members of a  regional security organization.</a:t>
            </a:r>
          </a:p>
        </p:txBody>
      </p:sp>
      <p:pic>
        <p:nvPicPr>
          <p:cNvPr id="11" name="Image 10" descr="northern l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37112"/>
            <a:ext cx="3096344" cy="20683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96136" y="638132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i="1" dirty="0">
                <a:solidFill>
                  <a:prstClr val="white"/>
                </a:solidFill>
                <a:latin typeface="Garamond" pitchFamily="18" charset="0"/>
              </a:rPr>
              <a:t>Christophe Barbey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</a:t>
            </a:r>
            <a:r>
              <a:rPr lang="fr-CH" sz="1200" i="1" dirty="0">
                <a:solidFill>
                  <a:prstClr val="white"/>
                </a:solidFill>
                <a:latin typeface="Elephant" pitchFamily="18" charset="0"/>
              </a:rPr>
              <a:t>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26064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40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Non-militarisation </a:t>
            </a:r>
            <a:r>
              <a:rPr lang="fr-CH" sz="4000" b="1" dirty="0" err="1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studies</a:t>
            </a:r>
            <a:r>
              <a:rPr lang="fr-CH" sz="3600" b="1" dirty="0" smtClean="0">
                <a:solidFill>
                  <a:srgbClr val="FFFF99"/>
                </a:solidFill>
                <a:latin typeface="Garamond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F6FC6">
                  <a:lumMod val="75000"/>
                </a:srgbClr>
              </a:buClr>
            </a:pPr>
            <a:r>
              <a:rPr lang="en-US" sz="2800" b="1" u="sng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More research is needed, i.e.:</a:t>
            </a: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en-US" sz="2800" b="1" u="sng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Peace narratives</a:t>
            </a: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, lessons learned from non-militarisation.</a:t>
            </a: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Major </a:t>
            </a:r>
            <a:r>
              <a:rPr lang="en-US" sz="2800" b="1" u="sng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incidents report</a:t>
            </a: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, to compare with other countries.</a:t>
            </a:r>
          </a:p>
          <a:p>
            <a:pPr lvl="0" algn="just">
              <a:buClr>
                <a:srgbClr val="FFFF99"/>
              </a:buClr>
            </a:pPr>
            <a:r>
              <a:rPr lang="en-US" sz="2800" b="1" i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There was only 2 major breaches of the rule of law in 20 years.</a:t>
            </a:r>
            <a:endParaRPr lang="en-US" sz="2800" b="1" spc="-150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 </a:t>
            </a:r>
            <a:r>
              <a:rPr lang="en-US" sz="2800" b="1" u="sng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gender study</a:t>
            </a: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as incentives show that the situation of women is better there.</a:t>
            </a: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A study on the </a:t>
            </a:r>
            <a:r>
              <a:rPr lang="en-US" sz="2800" b="1" u="sng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quality of education</a:t>
            </a: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. </a:t>
            </a:r>
          </a:p>
          <a:p>
            <a:pPr lvl="0" algn="just">
              <a:buClr>
                <a:srgbClr val="FFFF99"/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Again incentives seem to show that </a:t>
            </a:r>
          </a:p>
          <a:p>
            <a:pPr lvl="0" algn="just">
              <a:buClr>
                <a:srgbClr val="FFFF99"/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the situation is better.</a:t>
            </a: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An </a:t>
            </a:r>
            <a:r>
              <a:rPr lang="en-US" sz="2800" b="1" u="sng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economic status</a:t>
            </a: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study, to compare </a:t>
            </a:r>
          </a:p>
          <a:p>
            <a:pPr lvl="0" algn="just">
              <a:buClr>
                <a:srgbClr val="FFFF99"/>
              </a:buClr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with the growth other countries.</a:t>
            </a:r>
          </a:p>
          <a:p>
            <a:pPr lvl="0" algn="just">
              <a:buClr>
                <a:srgbClr val="FFFF99"/>
              </a:buClr>
              <a:buFont typeface="Wingdings" pitchFamily="2" charset="2"/>
              <a:buChar char="ü"/>
            </a:pPr>
            <a:r>
              <a:rPr lang="en-US" sz="2800" b="1" spc="-150" dirty="0" smtClean="0">
                <a:solidFill>
                  <a:srgbClr val="FFFF99"/>
                </a:solidFill>
                <a:latin typeface="Garamond" pitchFamily="18" charset="0"/>
                <a:ea typeface="Times New Roman"/>
                <a:cs typeface="Times New Roman"/>
              </a:rPr>
              <a:t> Other suggestions? Etc. Etc…</a:t>
            </a:r>
            <a:endParaRPr lang="en-US" sz="2800" b="1" dirty="0" smtClean="0">
              <a:solidFill>
                <a:srgbClr val="FFFF99"/>
              </a:solidFill>
              <a:latin typeface="Garamond" pitchFamily="18" charset="0"/>
              <a:ea typeface="Times New Roman"/>
              <a:cs typeface="Times New Roman"/>
            </a:endParaRPr>
          </a:p>
        </p:txBody>
      </p:sp>
      <p:pic>
        <p:nvPicPr>
          <p:cNvPr id="8" name="Image 7" descr="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2808312" cy="199538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216008" cy="69120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32040" y="148478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i="1" dirty="0" smtClean="0">
                <a:solidFill>
                  <a:schemeClr val="bg1"/>
                </a:solidFill>
              </a:rPr>
              <a:t>Final </a:t>
            </a:r>
            <a:r>
              <a:rPr lang="fr-CH" sz="2800" b="1" i="1" dirty="0" err="1" smtClean="0">
                <a:solidFill>
                  <a:schemeClr val="bg1"/>
                </a:solidFill>
              </a:rPr>
              <a:t>considerations</a:t>
            </a:r>
            <a:r>
              <a:rPr lang="fr-CH" sz="2800" b="1" i="1" dirty="0" smtClean="0">
                <a:solidFill>
                  <a:schemeClr val="bg1"/>
                </a:solidFill>
              </a:rPr>
              <a:t> </a:t>
            </a:r>
            <a:endParaRPr lang="fr-CH" sz="2800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4400" b="1" dirty="0" smtClean="0">
                <a:solidFill>
                  <a:srgbClr val="D60093"/>
                </a:solidFill>
                <a:effectLst>
                  <a:outerShdw blurRad="50800" dist="38100" algn="l" rotWithShape="0">
                    <a:srgbClr val="FFFF99">
                      <a:alpha val="40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Non-violent States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40152" y="58772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bg1"/>
                </a:solidFill>
                <a:latin typeface="Garamond" pitchFamily="18" charset="0"/>
              </a:rPr>
              <a:t>cb@apred.ch</a:t>
            </a:r>
            <a:endParaRPr lang="fr-CH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  <p:pic>
        <p:nvPicPr>
          <p:cNvPr id="8" name="Image 7" descr="Rainbow circle 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576896" cy="4885649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4680520" cy="2088232"/>
          </a:xfrm>
        </p:spPr>
        <p:txBody>
          <a:bodyPr>
            <a:normAutofit/>
          </a:bodyPr>
          <a:lstStyle/>
          <a:p>
            <a:pPr marL="1346200" indent="-1346200" algn="ctr">
              <a:spcAft>
                <a:spcPts val="0"/>
              </a:spcAft>
            </a:pPr>
            <a:endParaRPr lang="fr-FR" sz="2800" b="1" i="1" dirty="0" smtClean="0">
              <a:solidFill>
                <a:srgbClr val="000099"/>
              </a:solidFill>
              <a:latin typeface="Garamond"/>
              <a:ea typeface="Times New Roman"/>
              <a:cs typeface="Times New Roman"/>
            </a:endParaRPr>
          </a:p>
          <a:p>
            <a:pPr marL="1346200" indent="-1346200" algn="ctr">
              <a:spcAft>
                <a:spcPts val="0"/>
              </a:spcAft>
            </a:pPr>
            <a:endParaRPr lang="fr-FR" sz="2800" b="1" i="1" dirty="0" smtClean="0">
              <a:solidFill>
                <a:srgbClr val="000099"/>
              </a:solidFill>
              <a:latin typeface="Garamond"/>
              <a:ea typeface="Times New Roman"/>
              <a:cs typeface="Times New Roman"/>
            </a:endParaRPr>
          </a:p>
          <a:p>
            <a:pPr marL="1346200" indent="-1346200" algn="ctr">
              <a:spcAft>
                <a:spcPts val="0"/>
              </a:spcAft>
            </a:pPr>
            <a:endParaRPr lang="fr-CH" sz="1800" dirty="0" smtClean="0">
              <a:solidFill>
                <a:srgbClr val="000099"/>
              </a:solidFill>
              <a:latin typeface="Cambria"/>
              <a:ea typeface="Times New Roman"/>
              <a:cs typeface="Times New Roman"/>
            </a:endParaRPr>
          </a:p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2204864"/>
            <a:ext cx="4392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 as a </a:t>
            </a:r>
            <a:r>
              <a:rPr lang="fr-CH" sz="3200" b="1" dirty="0" err="1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right</a:t>
            </a:r>
          </a:p>
          <a:p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 and </a:t>
            </a:r>
            <a:r>
              <a:rPr lang="fr-CH" sz="3200" b="1" dirty="0" err="1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democracy</a:t>
            </a:r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</a:p>
          <a:p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 in constitutions</a:t>
            </a:r>
          </a:p>
          <a:p>
            <a:r>
              <a:rPr lang="fr-CH" sz="32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Non-militarisation or</a:t>
            </a:r>
          </a:p>
          <a:p>
            <a:r>
              <a:rPr lang="fr-CH" sz="2800" b="1" i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Countries </a:t>
            </a:r>
            <a:r>
              <a:rPr lang="fr-CH" sz="2800" b="1" i="1" dirty="0" err="1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without</a:t>
            </a:r>
            <a:r>
              <a:rPr lang="fr-CH" sz="2800" b="1" i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i="1" dirty="0" err="1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armies</a:t>
            </a:r>
            <a:endParaRPr lang="fr-CH" sz="2800" b="1" i="1" dirty="0" smtClean="0">
              <a:solidFill>
                <a:srgbClr val="9BEFF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aramond"/>
              <a:ea typeface="Times New Roman"/>
              <a:cs typeface="Times New Roman"/>
            </a:endParaRPr>
          </a:p>
          <a:p>
            <a:endParaRPr lang="fr-CH" dirty="0"/>
          </a:p>
        </p:txBody>
      </p:sp>
      <p:pic>
        <p:nvPicPr>
          <p:cNvPr id="9" name="Image 8" descr="lighthouse rainbow I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4316879" cy="23982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40152" y="623731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75656" y="83671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 smtClean="0">
                <a:solidFill>
                  <a:srgbClr val="9BEFF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Tools of peace for institutions</a:t>
            </a: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apsit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064896" cy="40636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6206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 </a:t>
            </a:r>
            <a:r>
              <a:rPr lang="fr-CH" sz="36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is</a:t>
            </a:r>
            <a:r>
              <a:rPr lang="fr-CH" sz="36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a </a:t>
            </a:r>
            <a:r>
              <a:rPr lang="fr-CH" sz="36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36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right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19672" y="62068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 smtClean="0">
                <a:solidFill>
                  <a:srgbClr val="99FF33"/>
                </a:solidFill>
                <a:latin typeface="Garamond"/>
                <a:ea typeface="Times New Roman"/>
                <a:cs typeface="Times New Roman"/>
              </a:rPr>
              <a:t>The </a:t>
            </a:r>
            <a:r>
              <a:rPr lang="fr-CH" sz="3600" b="1" dirty="0" err="1" smtClean="0">
                <a:solidFill>
                  <a:srgbClr val="99FF33"/>
                </a:solidFill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3600" b="1" dirty="0" smtClean="0">
                <a:solidFill>
                  <a:srgbClr val="99FF33"/>
                </a:solidFill>
                <a:latin typeface="Garamond"/>
                <a:ea typeface="Times New Roman"/>
                <a:cs typeface="Times New Roman"/>
              </a:rPr>
              <a:t> right to peace</a:t>
            </a:r>
            <a:br>
              <a:rPr lang="fr-CH" sz="3600" b="1" dirty="0" smtClean="0">
                <a:solidFill>
                  <a:srgbClr val="99FF33"/>
                </a:solidFill>
                <a:latin typeface="Garamond"/>
                <a:ea typeface="Times New Roman"/>
                <a:cs typeface="Times New Roman"/>
              </a:rPr>
            </a:br>
            <a:r>
              <a:rPr lang="fr-CH" sz="3600" b="1" u="sng" dirty="0" smtClean="0">
                <a:solidFill>
                  <a:srgbClr val="99FF33"/>
                </a:solidFill>
                <a:latin typeface="Garamond"/>
                <a:ea typeface="Times New Roman"/>
                <a:cs typeface="Times New Roman"/>
              </a:rPr>
              <a:t>Essentials</a:t>
            </a:r>
            <a:endParaRPr lang="fr-CH" dirty="0">
              <a:solidFill>
                <a:srgbClr val="99FF3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2204864"/>
            <a:ext cx="770929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2800" b="1" u="sng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The </a:t>
            </a:r>
            <a:r>
              <a:rPr lang="fr-CH" sz="2800" b="1" u="sng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2800" b="1" u="sng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right to peace </a:t>
            </a:r>
            <a:r>
              <a:rPr lang="fr-CH" sz="2800" b="1" u="sng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is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:</a:t>
            </a:r>
          </a:p>
          <a:p>
            <a:pPr lvl="0"/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Inherent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to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nature</a:t>
            </a:r>
          </a:p>
          <a:p>
            <a:pPr lvl="0"/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Essential for the coordination of all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rights</a:t>
            </a:r>
            <a:endParaRPr lang="fr-CH" sz="2800" b="1" dirty="0" smtClean="0">
              <a:solidFill>
                <a:srgbClr val="99FF3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aramond"/>
              <a:ea typeface="Times New Roman"/>
              <a:cs typeface="Times New Roman"/>
            </a:endParaRPr>
          </a:p>
          <a:p>
            <a:pPr lvl="0"/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Proactive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towards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peaceful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conflict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management </a:t>
            </a:r>
          </a:p>
          <a:p>
            <a:pPr lvl="0"/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Easy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tool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to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implement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peace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:</a:t>
            </a:r>
          </a:p>
          <a:p>
            <a:pPr lvl="0">
              <a:buFont typeface="Wingdings"/>
              <a:buChar char="Ø"/>
            </a:pP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Regular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reports on the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progress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of peace</a:t>
            </a:r>
          </a:p>
          <a:p>
            <a:pPr lvl="0">
              <a:buFont typeface="Wingdings"/>
              <a:buChar char="Ø"/>
            </a:pP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Efficient control on </a:t>
            </a:r>
            <a:r>
              <a:rPr lang="fr-CH" sz="2800" b="1" dirty="0" err="1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any</a:t>
            </a:r>
            <a:r>
              <a:rPr lang="fr-CH" sz="2800" b="1" dirty="0" smtClean="0">
                <a:solidFill>
                  <a:srgbClr val="99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use of force.</a:t>
            </a:r>
          </a:p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 hidden="1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3285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r>
              <a:rPr lang="fr-CH" dirty="0" smtClean="0"/>
              <a:t> </a:t>
            </a:r>
          </a:p>
          <a:p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 hidden="1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57332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  <a:latin typeface="Elephant" pitchFamily="18" charset="0"/>
              </a:rPr>
              <a:t>The </a:t>
            </a:r>
            <a:r>
              <a:rPr lang="fr-CH" dirty="0" err="1" smtClean="0">
                <a:solidFill>
                  <a:srgbClr val="00B0F0"/>
                </a:solidFill>
                <a:latin typeface="Elephant" pitchFamily="18" charset="0"/>
              </a:rPr>
              <a:t>Conflict</a:t>
            </a:r>
            <a:r>
              <a:rPr lang="fr-CH" dirty="0" smtClean="0">
                <a:solidFill>
                  <a:srgbClr val="00B0F0"/>
                </a:solidFill>
                <a:latin typeface="Elephant" pitchFamily="18" charset="0"/>
              </a:rPr>
              <a:t> transformation </a:t>
            </a:r>
            <a:r>
              <a:rPr lang="fr-CH" dirty="0" err="1" smtClean="0">
                <a:solidFill>
                  <a:srgbClr val="00B0F0"/>
                </a:solidFill>
                <a:latin typeface="Elephant" pitchFamily="18" charset="0"/>
              </a:rPr>
              <a:t>graphic</a:t>
            </a:r>
            <a:endParaRPr lang="fr-CH" dirty="0">
              <a:solidFill>
                <a:srgbClr val="00B0F0"/>
              </a:solidFill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6021288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lephant" pitchFamily="18" charset="0"/>
              </a:rPr>
              <a:t>© APRED</a:t>
            </a:r>
            <a:endParaRPr lang="fr-CH" sz="1100" b="1" i="1" dirty="0">
              <a:solidFill>
                <a:schemeClr val="tx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sp>
        <p:nvSpPr>
          <p:cNvPr id="31" name="Éclair 30"/>
          <p:cNvSpPr/>
          <p:nvPr/>
        </p:nvSpPr>
        <p:spPr>
          <a:xfrm rot="8850176">
            <a:off x="4307901" y="2396955"/>
            <a:ext cx="504056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Triangle isocèle 26"/>
          <p:cNvSpPr/>
          <p:nvPr/>
        </p:nvSpPr>
        <p:spPr>
          <a:xfrm rot="10800000">
            <a:off x="3851920" y="3068960"/>
            <a:ext cx="1152128" cy="151216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Lune 27"/>
          <p:cNvSpPr/>
          <p:nvPr/>
        </p:nvSpPr>
        <p:spPr>
          <a:xfrm rot="16200000">
            <a:off x="4021088" y="4267944"/>
            <a:ext cx="779512" cy="1549896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Sourire 28"/>
          <p:cNvSpPr/>
          <p:nvPr/>
        </p:nvSpPr>
        <p:spPr>
          <a:xfrm>
            <a:off x="7380312" y="479715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Éclair 29"/>
          <p:cNvSpPr/>
          <p:nvPr/>
        </p:nvSpPr>
        <p:spPr>
          <a:xfrm rot="16714899">
            <a:off x="4246745" y="2311658"/>
            <a:ext cx="504056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076056" y="206084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2843808" y="206084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395536" y="105273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err="1" smtClean="0">
                <a:solidFill>
                  <a:schemeClr val="tx2">
                    <a:lumMod val="75000"/>
                  </a:schemeClr>
                </a:solidFill>
              </a:rPr>
              <a:t>Looking</a:t>
            </a:r>
            <a:r>
              <a:rPr lang="fr-CH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2800" b="1" dirty="0" err="1" smtClean="0">
                <a:solidFill>
                  <a:schemeClr val="tx2">
                    <a:lumMod val="75000"/>
                  </a:schemeClr>
                </a:solidFill>
              </a:rPr>
              <a:t>forward</a:t>
            </a:r>
            <a:endParaRPr lang="fr-CH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1129E-6 C -0.00573 0.0007 -0.01146 0.0007 -0.01719 0.00162 C -0.02049 0.00209 -0.02657 0.0044 -0.02657 0.00463 C -0.03455 0.02729 -0.02309 0.03839 -0.0033 0.04302 C 0.02031 0.04071 0.02552 0.04718 0.03107 0.03122 C 0.03368 0.01134 0.04062 -0.02752 0.01406 -0.0326 C 3.05556E-6 -0.03214 -0.01407 -0.03237 -0.02795 -0.03122 C -0.03247 -0.03075 -0.03889 -0.0252 -0.04375 -0.02382 C -0.04497 -0.0215 -0.04983 -0.01225 -0.04983 -0.0104 C -0.04983 0.00093 -0.04879 0.01249 -0.04688 0.02359 C -0.04618 0.02776 -0.03559 0.03122 -0.03282 0.03261 C -0.01997 0.03932 -0.00677 0.04371 0.00764 0.04603 C 0.02274 0.05065 0.0276 0.0414 0.03576 0.03122 C 0.03455 0.00879 0.03472 -0.00208 0.02482 -0.02081 C 0.02222 -0.03284 0.01944 -0.02914 0.00607 -0.0326 C -0.01927 -0.03145 -0.01997 -0.03584 -0.03282 -0.02382 C -0.03837 -0.00254 -0.03993 0.01827 -0.03438 0.04024 C -0.03247 0.04788 -0.00712 0.05088 3.05556E-6 0.05204 C 0.00521 0.05158 0.01128 0.05343 0.01562 0.05042 C 0.0184 0.04834 0.01718 0.04371 0.01718 0.04024 C 0.01718 0.02752 0.02187 0.00764 0.01076 -0.003 C 0.00833 -0.00162 0.00399 -0.00115 0.00312 0.00162 C -0.00122 0.01272 0.01319 0.0148 -0.0033 0.0148 " pathEditMode="relative" rAng="0" ptsTypes="ffffffffffffffffffffffA">
                                      <p:cBhvr>
                                        <p:cTn id="16" dur="5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41813E-7 C 0.00191 -0.01133 0.00347 -0.02567 0.01163 -0.03353 C 0.01493 -0.03677 0.02292 -0.03931 0.02691 -0.04093 C 0.03038 -0.04047 0.0342 -0.04163 0.03733 -0.03955 C 0.04479 -0.03446 0.0507 -0.02058 0.0566 -0.01364 C 0.06597 -0.00277 0.07778 0.00879 0.08872 0.01804 C 0.09097 0.02336 0.0934 0.02775 0.09514 0.03307 C 0.09427 0.03677 0.09427 0.0407 0.09254 0.04394 C 0.08733 0.05365 0.06233 0.07285 0.0592 0.07401 C 0.05538 0.07563 0.04757 0.07886 0.04757 0.07909 C 0.02795 0.07771 0.00816 0.07794 -0.01146 0.07563 C -0.01701 0.07516 -0.02309 0.06707 -0.02691 0.0636 C -0.04201 0.05065 -0.05694 0.0377 -0.06805 0.01943 C -0.07187 0.00093 -0.06996 -0.05943 -0.04496 -0.06684 C -0.03767 -0.06614 -0.03021 -0.06707 -0.02309 -0.06522 C -0.02031 -0.06452 -0.0184 -0.06152 -0.01649 -0.05943 C -0.00799 -0.04926 -5.55556E-7 -0.03492 0.00382 -0.02128 C 0.00208 -0.01781 0.00104 -0.01364 -0.00121 -0.01064 C -0.00365 -0.00763 -0.01076 -0.00601 -0.01406 -0.00462 C -0.01354 -0.00092 -0.01389 0.00278 -0.01267 0.00601 C -0.00955 0.01503 0.00642 0.03007 0.01424 0.03469 C 0.02292 0.0296 0.02795 0.01688 0.0309 0.00601 C 0.02465 -0.00532 0.02014 0.00393 0.01163 0.0074 C 0.01076 0.00856 0.00677 0.01388 0.00521 0.01365 C 0.00399 0.01318 0.00434 0.01064 0.00382 0.00902 C 0.00695 -0.00393 0.01267 -0.00416 0.02188 -0.00763 C 0.01754 -0.01041 0.0033 -0.01549 0.00903 -0.00301 C 0.01007 -0.00116 0.01163 -8.41813E-7 0.01285 0.00139 C 0.01337 0.00347 0.01441 0.00532 0.01424 0.0074 C 0.01406 0.00879 0.01094 0.00925 0.01163 0.01064 C 0.01372 0.01457 0.01979 0.0155 0.02326 0.01665 C 0.02448 0.01688 0.0283 0.01781 0.02691 0.01804 C 0.01962 0.0185 0.0125 0.01804 0.00521 0.01804 " pathEditMode="relative" rAng="0" ptsTypes="ffffffffffffffffffffffffffffffffA">
                                      <p:cBhvr>
                                        <p:cTn id="18" dur="5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27" grpId="0" animBg="1"/>
      <p:bldP spid="28" grpId="0" animBg="1"/>
      <p:bldP spid="29" grpId="0" animBg="1"/>
      <p:bldP spid="30" grpId="0" animBg="1"/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19672" y="54868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b="1" dirty="0" smtClean="0">
                <a:solidFill>
                  <a:srgbClr val="FFCC00"/>
                </a:solidFill>
                <a:latin typeface="Garamond"/>
                <a:ea typeface="Times New Roman"/>
                <a:cs typeface="Times New Roman"/>
              </a:rPr>
              <a:t>Peace and </a:t>
            </a:r>
            <a:r>
              <a:rPr lang="fr-CH" sz="4400" b="1" dirty="0" err="1" smtClean="0">
                <a:solidFill>
                  <a:srgbClr val="FFCC00"/>
                </a:solidFill>
                <a:latin typeface="Garamond"/>
                <a:ea typeface="Times New Roman"/>
                <a:cs typeface="Times New Roman"/>
              </a:rPr>
              <a:t>democracy</a:t>
            </a:r>
            <a:endParaRPr lang="fr-CH" sz="4400" b="1" dirty="0" smtClean="0">
              <a:solidFill>
                <a:srgbClr val="FFCC00"/>
              </a:solidFill>
              <a:latin typeface="Garamond"/>
              <a:ea typeface="Times New Roman"/>
              <a:cs typeface="Times New Roman"/>
            </a:endParaRPr>
          </a:p>
          <a:p>
            <a:pPr algn="ctr"/>
            <a:r>
              <a:rPr lang="fr-CH" sz="2800" i="1" dirty="0" smtClean="0">
                <a:solidFill>
                  <a:srgbClr val="FFCC00"/>
                </a:solidFill>
                <a:latin typeface="Garamond"/>
                <a:cs typeface="Times New Roman"/>
              </a:rPr>
              <a:t>Short </a:t>
            </a:r>
            <a:r>
              <a:rPr lang="fr-CH" sz="2800" i="1" dirty="0" err="1" smtClean="0">
                <a:solidFill>
                  <a:srgbClr val="FFCC00"/>
                </a:solidFill>
                <a:latin typeface="Garamond"/>
                <a:cs typeface="Times New Roman"/>
              </a:rPr>
              <a:t>overview</a:t>
            </a:r>
            <a:endParaRPr lang="fr-CH" sz="1400" i="1" dirty="0">
              <a:solidFill>
                <a:srgbClr val="FFCC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2276872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Democracy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is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a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human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right</a:t>
            </a:r>
          </a:p>
          <a:p>
            <a:pPr lvl="0"/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Rights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are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empowering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</a:p>
          <a:p>
            <a:pPr lvl="0"/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Consensus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brings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: </a:t>
            </a:r>
          </a:p>
          <a:p>
            <a:pPr lvl="0"/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	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decision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rights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to all </a:t>
            </a:r>
          </a:p>
          <a:p>
            <a:pPr lvl="0"/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	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unity</a:t>
            </a:r>
            <a:endParaRPr lang="fr-CH" sz="2800" b="1" dirty="0" smtClean="0">
              <a:solidFill>
                <a:srgbClr val="FFCC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aramond"/>
              <a:ea typeface="Times New Roman"/>
              <a:cs typeface="Times New Roman"/>
            </a:endParaRPr>
          </a:p>
          <a:p>
            <a:pPr lvl="0"/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	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highlights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values</a:t>
            </a:r>
          </a:p>
          <a:p>
            <a:pPr lvl="0"/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Democracy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grants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more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access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     	to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constitutional</a:t>
            </a:r>
            <a:r>
              <a:rPr lang="fr-CH" sz="2800" b="1" dirty="0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C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Times New Roman"/>
                <a:cs typeface="Times New Roman"/>
              </a:rPr>
              <a:t>processes</a:t>
            </a:r>
            <a:endParaRPr lang="fr-CH" sz="2800" b="1" dirty="0" smtClean="0">
              <a:solidFill>
                <a:srgbClr val="FFCC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aramond"/>
              <a:ea typeface="Times New Roman"/>
              <a:cs typeface="Times New Roman"/>
            </a:endParaRPr>
          </a:p>
        </p:txBody>
      </p:sp>
      <p:pic>
        <p:nvPicPr>
          <p:cNvPr id="10" name="Image 9" descr="Hand signals Occupy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0177" y="1412776"/>
            <a:ext cx="2943461" cy="46085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4015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331640" y="188640"/>
            <a:ext cx="6292068" cy="6453336"/>
            <a:chOff x="3414" y="494"/>
            <a:chExt cx="4760" cy="4882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3414" y="494"/>
              <a:ext cx="4760" cy="4882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41" y="984"/>
              <a:ext cx="3780" cy="37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39552" y="6021288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lephant" pitchFamily="18" charset="0"/>
              </a:rPr>
              <a:t>© APRED</a:t>
            </a:r>
            <a:endParaRPr lang="fr-CH" sz="1100" b="1" i="1" dirty="0">
              <a:solidFill>
                <a:schemeClr val="tx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Espace réservé du contenu 2" hidden="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32048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r>
              <a:rPr lang="fr-CH" dirty="0" smtClean="0"/>
              <a:t> </a:t>
            </a:r>
          </a:p>
          <a:p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 hidden="1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03848" y="2276872"/>
            <a:ext cx="2520280" cy="244827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508518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  <a:latin typeface="Elephant" pitchFamily="18" charset="0"/>
              </a:rPr>
              <a:t>The </a:t>
            </a:r>
            <a:r>
              <a:rPr lang="fr-CH" dirty="0" err="1" smtClean="0">
                <a:solidFill>
                  <a:srgbClr val="00B0F0"/>
                </a:solidFill>
                <a:latin typeface="Elephant" pitchFamily="18" charset="0"/>
              </a:rPr>
              <a:t>peace</a:t>
            </a:r>
            <a:r>
              <a:rPr lang="fr-CH" dirty="0" smtClean="0">
                <a:solidFill>
                  <a:srgbClr val="00B0F0"/>
                </a:solidFill>
                <a:latin typeface="Elephant" pitchFamily="18" charset="0"/>
              </a:rPr>
              <a:t> zone </a:t>
            </a:r>
            <a:r>
              <a:rPr lang="fr-CH" dirty="0" err="1" smtClean="0">
                <a:solidFill>
                  <a:srgbClr val="00B0F0"/>
                </a:solidFill>
                <a:latin typeface="Elephant" pitchFamily="18" charset="0"/>
              </a:rPr>
              <a:t>graphic</a:t>
            </a:r>
            <a:endParaRPr lang="fr-CH" dirty="0">
              <a:solidFill>
                <a:srgbClr val="00B0F0"/>
              </a:solidFill>
              <a:latin typeface="Elephant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88024" y="177281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Elephant" pitchFamily="18" charset="0"/>
              </a:rPr>
              <a:t>The </a:t>
            </a:r>
            <a:r>
              <a:rPr lang="fr-CH" dirty="0" err="1" smtClean="0">
                <a:solidFill>
                  <a:srgbClr val="FFFF00"/>
                </a:solidFill>
                <a:latin typeface="Elephant" pitchFamily="18" charset="0"/>
              </a:rPr>
              <a:t>core</a:t>
            </a:r>
            <a:r>
              <a:rPr lang="fr-CH" dirty="0" smtClean="0">
                <a:solidFill>
                  <a:srgbClr val="FFFF00"/>
                </a:solidFill>
                <a:latin typeface="Elephant" pitchFamily="18" charset="0"/>
              </a:rPr>
              <a:t> of the </a:t>
            </a:r>
            <a:r>
              <a:rPr lang="fr-CH" dirty="0" err="1" smtClean="0">
                <a:solidFill>
                  <a:srgbClr val="FFFF00"/>
                </a:solidFill>
                <a:latin typeface="Elephant" pitchFamily="18" charset="0"/>
              </a:rPr>
              <a:t>peace</a:t>
            </a:r>
            <a:r>
              <a:rPr lang="fr-CH" dirty="0" smtClean="0">
                <a:solidFill>
                  <a:srgbClr val="FFFF00"/>
                </a:solidFill>
                <a:latin typeface="Elephant" pitchFamily="18" charset="0"/>
              </a:rPr>
              <a:t> zone :</a:t>
            </a:r>
          </a:p>
          <a:p>
            <a:r>
              <a:rPr lang="fr-CH" dirty="0" err="1" smtClean="0">
                <a:solidFill>
                  <a:srgbClr val="FFFF00"/>
                </a:solidFill>
                <a:latin typeface="Elephant" pitchFamily="18" charset="0"/>
              </a:rPr>
              <a:t>Harmony</a:t>
            </a:r>
            <a:r>
              <a:rPr lang="fr-CH" dirty="0" smtClean="0">
                <a:solidFill>
                  <a:srgbClr val="FFFF00"/>
                </a:solidFill>
                <a:latin typeface="Elephant" pitchFamily="18" charset="0"/>
              </a:rPr>
              <a:t> and </a:t>
            </a:r>
            <a:r>
              <a:rPr lang="fr-CH" dirty="0" err="1" smtClean="0">
                <a:solidFill>
                  <a:srgbClr val="FFFF00"/>
                </a:solidFill>
                <a:latin typeface="Elephant" pitchFamily="18" charset="0"/>
              </a:rPr>
              <a:t>serenity</a:t>
            </a:r>
            <a:endParaRPr lang="fr-CH" dirty="0">
              <a:solidFill>
                <a:srgbClr val="FFFF00"/>
              </a:solidFill>
              <a:latin typeface="Elephant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27784" y="3717032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4">
                    <a:lumMod val="50000"/>
                  </a:schemeClr>
                </a:solidFill>
                <a:latin typeface="Elephant" pitchFamily="18" charset="0"/>
              </a:rPr>
              <a:t>The </a:t>
            </a:r>
            <a:r>
              <a:rPr lang="fr-CH" dirty="0" err="1" smtClean="0">
                <a:solidFill>
                  <a:schemeClr val="accent4">
                    <a:lumMod val="50000"/>
                  </a:schemeClr>
                </a:solidFill>
                <a:latin typeface="Elephant" pitchFamily="18" charset="0"/>
              </a:rPr>
              <a:t>outskirt</a:t>
            </a:r>
            <a:r>
              <a:rPr lang="fr-CH" dirty="0" smtClean="0">
                <a:solidFill>
                  <a:schemeClr val="accent4">
                    <a:lumMod val="50000"/>
                  </a:schemeClr>
                </a:solidFill>
                <a:latin typeface="Elephant" pitchFamily="18" charset="0"/>
              </a:rPr>
              <a:t> of the zone : Building </a:t>
            </a:r>
            <a:r>
              <a:rPr lang="fr-CH" dirty="0" err="1" smtClean="0">
                <a:solidFill>
                  <a:schemeClr val="accent4">
                    <a:lumMod val="50000"/>
                  </a:schemeClr>
                </a:solidFill>
                <a:latin typeface="Elephant" pitchFamily="18" charset="0"/>
              </a:rPr>
              <a:t>peace</a:t>
            </a:r>
            <a:endParaRPr lang="fr-CH" dirty="0">
              <a:solidFill>
                <a:schemeClr val="accent4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51720" y="83671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3600" b="1" dirty="0" smtClean="0">
                <a:solidFill>
                  <a:srgbClr val="FFFF00"/>
                </a:solidFill>
                <a:latin typeface="Garamond"/>
                <a:ea typeface="Times New Roman"/>
                <a:cs typeface="Times New Roman"/>
              </a:rPr>
              <a:t>Peace and constitutions</a:t>
            </a:r>
            <a:endParaRPr lang="fr-CH" dirty="0">
              <a:solidFill>
                <a:srgbClr val="99FF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844824"/>
            <a:ext cx="54726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Constitutions are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locally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universal</a:t>
            </a:r>
            <a:endParaRPr lang="fr-CH" sz="2800" b="1" dirty="0" smtClean="0">
              <a:solidFill>
                <a:srgbClr val="FFFF00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r>
              <a:rPr lang="fr-CH" sz="2800" b="1" i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Universal</a:t>
            </a:r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i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peace</a:t>
            </a:r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made local.</a:t>
            </a:r>
          </a:p>
          <a:p>
            <a:endParaRPr lang="fr-CH" sz="1400" b="1" i="1" dirty="0" smtClean="0">
              <a:solidFill>
                <a:srgbClr val="FFFF00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They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are value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oriented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. </a:t>
            </a:r>
          </a:p>
          <a:p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Most of </a:t>
            </a:r>
            <a:r>
              <a:rPr lang="fr-CH" sz="2800" b="1" i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them</a:t>
            </a:r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i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already</a:t>
            </a:r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mention peace</a:t>
            </a:r>
          </a:p>
          <a:p>
            <a:endParaRPr lang="fr-CH" sz="1400" b="1" dirty="0" smtClean="0">
              <a:solidFill>
                <a:srgbClr val="FFFF00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They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have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concrete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effects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.</a:t>
            </a:r>
          </a:p>
          <a:p>
            <a:r>
              <a:rPr lang="fr-CH" sz="2800" b="1" i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Peace made effective.</a:t>
            </a:r>
          </a:p>
          <a:p>
            <a:endParaRPr lang="fr-CH" sz="1400" b="1" dirty="0" smtClean="0">
              <a:solidFill>
                <a:srgbClr val="FFFF00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Rates of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popular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revisions</a:t>
            </a:r>
            <a:r>
              <a:rPr lang="fr-CH" sz="2800" b="1" dirty="0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 and referendums are </a:t>
            </a:r>
            <a:r>
              <a:rPr lang="fr-CH" sz="2800" b="1" dirty="0" err="1" smtClean="0">
                <a:solidFill>
                  <a:srgbClr val="FFFF00"/>
                </a:solidFill>
                <a:latin typeface="Garamond" pitchFamily="18" charset="0"/>
                <a:ea typeface="Times New Roman"/>
                <a:cs typeface="Times New Roman"/>
              </a:rPr>
              <a:t>increasing</a:t>
            </a:r>
            <a:endParaRPr lang="fr-CH" sz="2800" b="1" dirty="0" smtClean="0">
              <a:solidFill>
                <a:srgbClr val="FFFF00"/>
              </a:solidFill>
              <a:latin typeface="Garamond" pitchFamily="18" charset="0"/>
              <a:ea typeface="Times New Roman"/>
              <a:cs typeface="Times New Roman"/>
            </a:endParaRPr>
          </a:p>
        </p:txBody>
      </p:sp>
      <p:pic>
        <p:nvPicPr>
          <p:cNvPr id="9" name="Image 8" descr="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56992"/>
            <a:ext cx="3005490" cy="29273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12160" y="638132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Christophe Barbey, </a:t>
            </a:r>
            <a:r>
              <a:rPr lang="fr-CH" sz="1200" i="1" dirty="0" smtClean="0">
                <a:solidFill>
                  <a:prstClr val="white"/>
                </a:solidFill>
                <a:latin typeface="Elephant" pitchFamily="18" charset="0"/>
              </a:rPr>
              <a:t>APRED, </a:t>
            </a:r>
            <a:r>
              <a:rPr lang="fr-CH" sz="1200" b="1" i="1" dirty="0" smtClean="0">
                <a:solidFill>
                  <a:prstClr val="white"/>
                </a:solidFill>
                <a:latin typeface="Garamond" pitchFamily="18" charset="0"/>
              </a:rPr>
              <a:t>IPRA 2014</a:t>
            </a:r>
            <a:endParaRPr lang="fr-CH" sz="1200" b="1" i="1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511</Words>
  <Application>Microsoft Office PowerPoint</Application>
  <PresentationFormat>Affichage à l'écran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Débit</vt:lpstr>
      <vt:lpstr>   Non-violence of States Best practices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 Barbey</dc:creator>
  <cp:lastModifiedBy>Christophe Barbey</cp:lastModifiedBy>
  <cp:revision>81</cp:revision>
  <dcterms:created xsi:type="dcterms:W3CDTF">2014-05-22T08:26:31Z</dcterms:created>
  <dcterms:modified xsi:type="dcterms:W3CDTF">2014-08-11T13:40:59Z</dcterms:modified>
</cp:coreProperties>
</file>